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3" r:id="rId2"/>
  </p:sldMasterIdLst>
  <p:notesMasterIdLst>
    <p:notesMasterId r:id="rId6"/>
  </p:notesMasterIdLst>
  <p:sldIdLst>
    <p:sldId id="304" r:id="rId3"/>
    <p:sldId id="292" r:id="rId4"/>
    <p:sldId id="297"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7683" autoAdjust="0"/>
  </p:normalViewPr>
  <p:slideViewPr>
    <p:cSldViewPr snapToGrid="0">
      <p:cViewPr varScale="1">
        <p:scale>
          <a:sx n="49" d="100"/>
          <a:sy n="49" d="100"/>
        </p:scale>
        <p:origin x="215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3365-4A8A-4DA3-BD71-AB4EFFED647C}" type="datetimeFigureOut">
              <a:rPr lang="en-GB" smtClean="0"/>
              <a:t>22/05/2021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F4496-6F4B-438F-AC44-81C66DAF8246}" type="slidenum">
              <a:rPr lang="en-GB" smtClean="0"/>
              <a:t>‹nr.›</a:t>
            </a:fld>
            <a:endParaRPr lang="en-GB"/>
          </a:p>
        </p:txBody>
      </p:sp>
    </p:spTree>
    <p:extLst>
      <p:ext uri="{BB962C8B-B14F-4D97-AF65-F5344CB8AC3E}">
        <p14:creationId xmlns:p14="http://schemas.microsoft.com/office/powerpoint/2010/main" val="56581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oceaan bedekt maar liefst 70% (70/100) van het aardoppervlak en biedt veel voordelen voor de mens. Zaken die rechtstreeks uit de oceaan komen zoals vis en schaaldieren of zuurstof, maar ook minder rechtstreekse winsten waaronder onderzoek voor medicijnen of jobs in toeristische gebieden.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 deze lessen zal je leren over de verschillende voordelen van onze oceaan en door middel van experimenten zal je deze voordelen zelf kunnen waarnemen en benutten.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PowerPoint door Charlotte Beerten van </a:t>
            </a:r>
            <a:r>
              <a:rPr lang="nl-BE" sz="1200" kern="1200" dirty="0" err="1">
                <a:solidFill>
                  <a:schemeClr val="tx1"/>
                </a:solidFill>
                <a:effectLst/>
                <a:latin typeface="+mn-lt"/>
                <a:ea typeface="+mn-ea"/>
                <a:cs typeface="+mn-cs"/>
              </a:rPr>
              <a:t>PlaneetZee</a:t>
            </a:r>
            <a:r>
              <a:rPr lang="nl-BE" sz="1200" kern="1200" dirty="0">
                <a:solidFill>
                  <a:schemeClr val="tx1"/>
                </a:solidFill>
                <a:effectLst/>
                <a:latin typeface="+mn-lt"/>
                <a:ea typeface="+mn-ea"/>
                <a:cs typeface="+mn-cs"/>
              </a:rPr>
              <a:t>, VLIZ</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52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Die algen waar zit dat nu eigenlijk allemaal in? Laat de leerlingen bij de foto’s op de dia zeggen of er algen inzitten of niet. Het juiste antwoord is, in alle foto’s zitten algen. </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Je vertelt dat je met de klas verf gaat maken en de algen hiervoor gebruikt.</a:t>
            </a:r>
          </a:p>
          <a:p>
            <a:endParaRPr lang="nl-B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Voorwerpen zijn (van boven naar onder en van links naar rechts): verf, medicijnen tegen maagpijn, kleuren van deze kleren, een dagcrème en sushi</a:t>
            </a:r>
          </a:p>
          <a:p>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Algen hebben diverse kleuren of geven zelfs licht. Het is dus niet verrassend dat ze de ideale kleurstof zijn voor tal van zaken. Van het biologisch kleuren van textiel en plastics tot het kleuren van voeding of verf.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2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46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Saturday, May 22,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1267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Saturday, May 22,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6621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Saturday, May 22,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4301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5/22/2021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11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5/22/2021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71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42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35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7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098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717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18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Saturday, May 22,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766963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5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56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4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Saturday, May 22,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9073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Saturday, May 22,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10508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Saturday, May 22,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‹nr.›</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54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Saturday, May 22,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2407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Saturday, May 22,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9324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Saturday, May 22,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65411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Saturday, May 22,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76382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Saturday, May 22,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1240511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5/22/2021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22386933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3" descr="Koraalrif onder water">
            <a:extLst>
              <a:ext uri="{FF2B5EF4-FFF2-40B4-BE49-F238E27FC236}">
                <a16:creationId xmlns:a16="http://schemas.microsoft.com/office/drawing/2014/main" id="{D133E4A5-AEED-4897-915C-675B45256B6C}"/>
              </a:ext>
            </a:extLst>
          </p:cNvPr>
          <p:cNvPicPr>
            <a:picLocks noChangeAspect="1"/>
          </p:cNvPicPr>
          <p:nvPr/>
        </p:nvPicPr>
        <p:blipFill rotWithShape="1">
          <a:blip r:embed="rId3">
            <a:alphaModFix amt="55000"/>
          </a:blip>
          <a:srcRect t="15730"/>
          <a:stretch/>
        </p:blipFill>
        <p:spPr>
          <a:xfrm>
            <a:off x="20" y="10"/>
            <a:ext cx="12191980" cy="6857990"/>
          </a:xfrm>
          <a:prstGeom prst="rect">
            <a:avLst/>
          </a:prstGeom>
        </p:spPr>
      </p:pic>
      <p:sp>
        <p:nvSpPr>
          <p:cNvPr id="33" name="Oval 32">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26090A3-13A9-4FFE-82F1-B3ACD54EDD41}"/>
              </a:ext>
            </a:extLst>
          </p:cNvPr>
          <p:cNvSpPr>
            <a:spLocks noGrp="1"/>
          </p:cNvSpPr>
          <p:nvPr>
            <p:ph type="ctrTitle"/>
          </p:nvPr>
        </p:nvSpPr>
        <p:spPr>
          <a:xfrm>
            <a:off x="3577192" y="1032483"/>
            <a:ext cx="5037616" cy="2982360"/>
          </a:xfrm>
        </p:spPr>
        <p:txBody>
          <a:bodyPr>
            <a:normAutofit/>
          </a:bodyPr>
          <a:lstStyle/>
          <a:p>
            <a:r>
              <a:rPr lang="en-GB" err="1"/>
              <a:t>Voordelen</a:t>
            </a:r>
            <a:r>
              <a:rPr lang="en-GB"/>
              <a:t> van de </a:t>
            </a:r>
            <a:r>
              <a:rPr lang="en-GB" err="1"/>
              <a:t>oceaan</a:t>
            </a:r>
            <a:endParaRPr lang="en-GB"/>
          </a:p>
        </p:txBody>
      </p:sp>
      <p:sp>
        <p:nvSpPr>
          <p:cNvPr id="3" name="Ondertitel 2">
            <a:extLst>
              <a:ext uri="{FF2B5EF4-FFF2-40B4-BE49-F238E27FC236}">
                <a16:creationId xmlns:a16="http://schemas.microsoft.com/office/drawing/2014/main" id="{DA2C9629-6217-4CD1-8323-4BCC4D9D365C}"/>
              </a:ext>
            </a:extLst>
          </p:cNvPr>
          <p:cNvSpPr>
            <a:spLocks noGrp="1"/>
          </p:cNvSpPr>
          <p:nvPr>
            <p:ph type="subTitle" idx="1"/>
          </p:nvPr>
        </p:nvSpPr>
        <p:spPr>
          <a:xfrm>
            <a:off x="3577192" y="4321924"/>
            <a:ext cx="5037616" cy="1655762"/>
          </a:xfrm>
        </p:spPr>
        <p:txBody>
          <a:bodyPr>
            <a:normAutofit/>
          </a:bodyPr>
          <a:lstStyle/>
          <a:p>
            <a:r>
              <a:rPr lang="en-GB" dirty="0" err="1"/>
              <a:t>Deel</a:t>
            </a:r>
            <a:r>
              <a:rPr lang="en-GB" dirty="0"/>
              <a:t> 4</a:t>
            </a:r>
          </a:p>
        </p:txBody>
      </p:sp>
      <p:sp>
        <p:nvSpPr>
          <p:cNvPr id="35" name="Arc 34">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ndertitel 2">
            <a:extLst>
              <a:ext uri="{FF2B5EF4-FFF2-40B4-BE49-F238E27FC236}">
                <a16:creationId xmlns:a16="http://schemas.microsoft.com/office/drawing/2014/main" id="{160D54B2-6CFD-47CF-8161-C66B9F43A6BA}"/>
              </a:ext>
            </a:extLst>
          </p:cNvPr>
          <p:cNvSpPr txBox="1">
            <a:spLocks/>
          </p:cNvSpPr>
          <p:nvPr/>
        </p:nvSpPr>
        <p:spPr>
          <a:xfrm>
            <a:off x="1528870" y="3927908"/>
            <a:ext cx="9144000" cy="454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venir Next LT Pro"/>
                <a:ea typeface="+mn-ea"/>
                <a:cs typeface="+mn-cs"/>
              </a:rPr>
              <a:t>Door </a:t>
            </a:r>
            <a:r>
              <a:rPr kumimoji="0" lang="en-GB" sz="2400" b="0" i="0" u="none" strike="noStrike" kern="1200" cap="none" spc="0" normalizeH="0" baseline="0" noProof="0" dirty="0" err="1">
                <a:ln>
                  <a:noFill/>
                </a:ln>
                <a:solidFill>
                  <a:srgbClr val="000000"/>
                </a:solidFill>
                <a:effectLst/>
                <a:uLnTx/>
                <a:uFillTx/>
                <a:latin typeface="Avenir Next LT Pro"/>
                <a:ea typeface="+mn-ea"/>
                <a:cs typeface="+mn-cs"/>
              </a:rPr>
              <a:t>Planeetzee</a:t>
            </a:r>
            <a:endParaRPr kumimoji="0" lang="en-GB" sz="24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11" name="Afbeelding 10">
            <a:extLst>
              <a:ext uri="{FF2B5EF4-FFF2-40B4-BE49-F238E27FC236}">
                <a16:creationId xmlns:a16="http://schemas.microsoft.com/office/drawing/2014/main" id="{AA1A6C8E-260B-44AD-BD50-70BE5EEDD4A5}"/>
              </a:ext>
            </a:extLst>
          </p:cNvPr>
          <p:cNvPicPr/>
          <p:nvPr/>
        </p:nvPicPr>
        <p:blipFill>
          <a:blip r:embed="rId4">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343561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uurlijke gezichtscrème voor normaal-vette huid - Road 60">
            <a:extLst>
              <a:ext uri="{FF2B5EF4-FFF2-40B4-BE49-F238E27FC236}">
                <a16:creationId xmlns:a16="http://schemas.microsoft.com/office/drawing/2014/main" id="{86ED907A-C53F-4C42-9821-CF80BCFB5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00" y="-212912"/>
            <a:ext cx="3009900" cy="3009900"/>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70C1B5B2-ED02-41EF-99A4-6F44A7598732}"/>
              </a:ext>
            </a:extLst>
          </p:cNvPr>
          <p:cNvSpPr txBox="1"/>
          <p:nvPr/>
        </p:nvSpPr>
        <p:spPr>
          <a:xfrm>
            <a:off x="10979768" y="2021547"/>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road 60</a:t>
            </a:r>
          </a:p>
        </p:txBody>
      </p:sp>
      <p:pic>
        <p:nvPicPr>
          <p:cNvPr id="21" name="Afbeelding 20">
            <a:extLst>
              <a:ext uri="{FF2B5EF4-FFF2-40B4-BE49-F238E27FC236}">
                <a16:creationId xmlns:a16="http://schemas.microsoft.com/office/drawing/2014/main" id="{29324FD4-904B-4FA4-94FF-E116B4131D75}"/>
              </a:ext>
            </a:extLst>
          </p:cNvPr>
          <p:cNvPicPr>
            <a:picLocks noChangeAspect="1"/>
          </p:cNvPicPr>
          <p:nvPr/>
        </p:nvPicPr>
        <p:blipFill>
          <a:blip r:embed="rId4"/>
          <a:stretch>
            <a:fillRect/>
          </a:stretch>
        </p:blipFill>
        <p:spPr>
          <a:xfrm>
            <a:off x="7554468" y="2463126"/>
            <a:ext cx="4565904" cy="2568321"/>
          </a:xfrm>
          <a:prstGeom prst="rect">
            <a:avLst/>
          </a:prstGeom>
        </p:spPr>
      </p:pic>
      <p:sp>
        <p:nvSpPr>
          <p:cNvPr id="23" name="Tekstvak 22">
            <a:extLst>
              <a:ext uri="{FF2B5EF4-FFF2-40B4-BE49-F238E27FC236}">
                <a16:creationId xmlns:a16="http://schemas.microsoft.com/office/drawing/2014/main" id="{F18E8C16-B93F-4F2F-83E2-091CBC2C1ACD}"/>
              </a:ext>
            </a:extLst>
          </p:cNvPr>
          <p:cNvSpPr txBox="1"/>
          <p:nvPr/>
        </p:nvSpPr>
        <p:spPr>
          <a:xfrm>
            <a:off x="10550652" y="4420586"/>
            <a:ext cx="2122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Philadelphia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original</a:t>
            </a:r>
          </a:p>
        </p:txBody>
      </p:sp>
      <p:pic>
        <p:nvPicPr>
          <p:cNvPr id="1028" name="Picture 4" descr="Microalgenverf zorgt ervoor dat je kleding van kleur verandert">
            <a:extLst>
              <a:ext uri="{FF2B5EF4-FFF2-40B4-BE49-F238E27FC236}">
                <a16:creationId xmlns:a16="http://schemas.microsoft.com/office/drawing/2014/main" id="{640170B9-B90D-4828-A473-B64BBD9CE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888" y="509615"/>
            <a:ext cx="3597888" cy="539496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a:extLst>
              <a:ext uri="{FF2B5EF4-FFF2-40B4-BE49-F238E27FC236}">
                <a16:creationId xmlns:a16="http://schemas.microsoft.com/office/drawing/2014/main" id="{CC7D876D-70C8-4E4D-9436-240B2D94E77E}"/>
              </a:ext>
            </a:extLst>
          </p:cNvPr>
          <p:cNvSpPr txBox="1"/>
          <p:nvPr/>
        </p:nvSpPr>
        <p:spPr>
          <a:xfrm>
            <a:off x="6578096" y="5535243"/>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Vice</a:t>
            </a:r>
          </a:p>
        </p:txBody>
      </p:sp>
      <p:pic>
        <p:nvPicPr>
          <p:cNvPr id="22" name="Afbeelding 21">
            <a:extLst>
              <a:ext uri="{FF2B5EF4-FFF2-40B4-BE49-F238E27FC236}">
                <a16:creationId xmlns:a16="http://schemas.microsoft.com/office/drawing/2014/main" id="{088ABABE-5971-495B-8EED-0436CC0BDBB9}"/>
              </a:ext>
            </a:extLst>
          </p:cNvPr>
          <p:cNvPicPr>
            <a:picLocks noChangeAspect="1"/>
          </p:cNvPicPr>
          <p:nvPr/>
        </p:nvPicPr>
        <p:blipFill>
          <a:blip r:embed="rId6"/>
          <a:stretch>
            <a:fillRect/>
          </a:stretch>
        </p:blipFill>
        <p:spPr>
          <a:xfrm>
            <a:off x="347472" y="196250"/>
            <a:ext cx="3393724" cy="2266876"/>
          </a:xfrm>
          <a:prstGeom prst="rect">
            <a:avLst/>
          </a:prstGeom>
        </p:spPr>
      </p:pic>
      <p:sp>
        <p:nvSpPr>
          <p:cNvPr id="27" name="Tekstvak 26">
            <a:extLst>
              <a:ext uri="{FF2B5EF4-FFF2-40B4-BE49-F238E27FC236}">
                <a16:creationId xmlns:a16="http://schemas.microsoft.com/office/drawing/2014/main" id="{87F20A96-6FBE-4C2C-9404-CC23367193D2}"/>
              </a:ext>
            </a:extLst>
          </p:cNvPr>
          <p:cNvSpPr txBox="1"/>
          <p:nvPr/>
        </p:nvSpPr>
        <p:spPr>
          <a:xfrm>
            <a:off x="457200" y="2091469"/>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Lanxess</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24" name="Afbeelding 23">
            <a:extLst>
              <a:ext uri="{FF2B5EF4-FFF2-40B4-BE49-F238E27FC236}">
                <a16:creationId xmlns:a16="http://schemas.microsoft.com/office/drawing/2014/main" id="{DC439DDA-82A2-4DA7-A2D4-962D21FBACAB}"/>
              </a:ext>
            </a:extLst>
          </p:cNvPr>
          <p:cNvPicPr>
            <a:picLocks noChangeAspect="1"/>
          </p:cNvPicPr>
          <p:nvPr/>
        </p:nvPicPr>
        <p:blipFill>
          <a:blip r:embed="rId7"/>
          <a:stretch>
            <a:fillRect/>
          </a:stretch>
        </p:blipFill>
        <p:spPr>
          <a:xfrm>
            <a:off x="188214" y="3207095"/>
            <a:ext cx="3393724" cy="2545293"/>
          </a:xfrm>
          <a:prstGeom prst="rect">
            <a:avLst/>
          </a:prstGeom>
        </p:spPr>
      </p:pic>
      <p:sp>
        <p:nvSpPr>
          <p:cNvPr id="29" name="Tekstvak 28">
            <a:extLst>
              <a:ext uri="{FF2B5EF4-FFF2-40B4-BE49-F238E27FC236}">
                <a16:creationId xmlns:a16="http://schemas.microsoft.com/office/drawing/2014/main" id="{B9A7764F-FE80-409C-934D-0C1FB737A304}"/>
              </a:ext>
            </a:extLst>
          </p:cNvPr>
          <p:cNvSpPr txBox="1"/>
          <p:nvPr/>
        </p:nvSpPr>
        <p:spPr>
          <a:xfrm>
            <a:off x="1468538" y="5904575"/>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apotheek</a:t>
            </a: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eFarma</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30" name="Titel 1">
            <a:extLst>
              <a:ext uri="{FF2B5EF4-FFF2-40B4-BE49-F238E27FC236}">
                <a16:creationId xmlns:a16="http://schemas.microsoft.com/office/drawing/2014/main" id="{8EC4310C-C336-41B0-9F40-6227BC2C619E}"/>
              </a:ext>
            </a:extLst>
          </p:cNvPr>
          <p:cNvSpPr txBox="1">
            <a:spLocks/>
          </p:cNvSpPr>
          <p:nvPr/>
        </p:nvSpPr>
        <p:spPr>
          <a:xfrm>
            <a:off x="2700528" y="1068409"/>
            <a:ext cx="9144000" cy="2184056"/>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all" spc="700" normalizeH="0" baseline="0" noProof="0" dirty="0" err="1">
                <a:ln>
                  <a:noFill/>
                </a:ln>
                <a:solidFill>
                  <a:srgbClr val="000000"/>
                </a:solidFill>
                <a:effectLst/>
                <a:uLnTx/>
                <a:uFillTx/>
                <a:latin typeface="Tw Cen MT"/>
                <a:ea typeface="+mj-ea"/>
                <a:cs typeface="+mj-cs"/>
              </a:rPr>
              <a:t>Waar</a:t>
            </a:r>
            <a:r>
              <a:rPr kumimoji="0" lang="en-GB" sz="3600" b="1" i="0" u="none" strike="noStrike" kern="1200" cap="all" spc="700" normalizeH="0" baseline="0" noProof="0" dirty="0">
                <a:ln>
                  <a:noFill/>
                </a:ln>
                <a:solidFill>
                  <a:srgbClr val="000000"/>
                </a:solidFill>
                <a:effectLst/>
                <a:uLnTx/>
                <a:uFillTx/>
                <a:latin typeface="Tw Cen MT"/>
                <a:ea typeface="+mj-ea"/>
                <a:cs typeface="+mj-cs"/>
              </a:rPr>
              <a:t> </a:t>
            </a:r>
            <a:r>
              <a:rPr kumimoji="0" lang="en-GB" sz="3600" b="1" i="0" u="none" strike="noStrike" kern="1200" cap="all" spc="700" normalizeH="0" baseline="0" noProof="0" dirty="0" err="1">
                <a:ln>
                  <a:noFill/>
                </a:ln>
                <a:solidFill>
                  <a:srgbClr val="000000"/>
                </a:solidFill>
                <a:effectLst/>
                <a:uLnTx/>
                <a:uFillTx/>
                <a:latin typeface="Tw Cen MT"/>
                <a:ea typeface="+mj-ea"/>
                <a:cs typeface="+mj-cs"/>
              </a:rPr>
              <a:t>zitten</a:t>
            </a:r>
            <a:r>
              <a:rPr kumimoji="0" lang="en-GB" sz="3600" b="1" i="0" u="none" strike="noStrike" kern="1200" cap="all" spc="700" normalizeH="0" baseline="0" noProof="0" dirty="0">
                <a:ln>
                  <a:noFill/>
                </a:ln>
                <a:solidFill>
                  <a:srgbClr val="000000"/>
                </a:solidFill>
                <a:effectLst/>
                <a:uLnTx/>
                <a:uFillTx/>
                <a:latin typeface="Tw Cen MT"/>
                <a:ea typeface="+mj-ea"/>
                <a:cs typeface="+mj-cs"/>
              </a:rPr>
              <a:t> </a:t>
            </a:r>
            <a:r>
              <a:rPr kumimoji="0" lang="en-GB" sz="3600" b="1" i="0" u="none" strike="noStrike" kern="1200" cap="all" spc="700" normalizeH="0" baseline="0" noProof="0" dirty="0" err="1">
                <a:ln>
                  <a:noFill/>
                </a:ln>
                <a:solidFill>
                  <a:srgbClr val="000000"/>
                </a:solidFill>
                <a:effectLst/>
                <a:uLnTx/>
                <a:uFillTx/>
                <a:latin typeface="Tw Cen MT"/>
                <a:ea typeface="+mj-ea"/>
                <a:cs typeface="+mj-cs"/>
              </a:rPr>
              <a:t>algen</a:t>
            </a:r>
            <a:r>
              <a:rPr kumimoji="0" lang="en-GB" sz="3600" b="1" i="0" u="none" strike="noStrike" kern="1200" cap="all" spc="700" normalizeH="0" baseline="0" noProof="0" dirty="0">
                <a:ln>
                  <a:noFill/>
                </a:ln>
                <a:solidFill>
                  <a:srgbClr val="000000"/>
                </a:solidFill>
                <a:effectLst/>
                <a:uLnTx/>
                <a:uFillTx/>
                <a:latin typeface="Tw Cen MT"/>
                <a:ea typeface="+mj-ea"/>
                <a:cs typeface="+mj-cs"/>
              </a:rPr>
              <a:t> in?</a:t>
            </a:r>
          </a:p>
        </p:txBody>
      </p:sp>
      <p:pic>
        <p:nvPicPr>
          <p:cNvPr id="13" name="Afbeelding 12">
            <a:extLst>
              <a:ext uri="{FF2B5EF4-FFF2-40B4-BE49-F238E27FC236}">
                <a16:creationId xmlns:a16="http://schemas.microsoft.com/office/drawing/2014/main" id="{0BDAF856-4B53-43BA-B530-BE00F2E03CF4}"/>
              </a:ext>
            </a:extLst>
          </p:cNvPr>
          <p:cNvPicPr/>
          <p:nvPr/>
        </p:nvPicPr>
        <p:blipFill>
          <a:blip r:embed="rId8">
            <a:extLst>
              <a:ext uri="{28A0092B-C50C-407E-A947-70E740481C1C}">
                <a14:useLocalDpi xmlns:a14="http://schemas.microsoft.com/office/drawing/2010/main" val="0"/>
              </a:ext>
            </a:extLst>
          </a:blip>
          <a:srcRect l="-2" t="17461" r="3796" b="16931"/>
          <a:stretch>
            <a:fillRect/>
          </a:stretch>
        </p:blipFill>
        <p:spPr bwMode="auto">
          <a:xfrm>
            <a:off x="16329" y="6118825"/>
            <a:ext cx="885825" cy="542925"/>
          </a:xfrm>
          <a:prstGeom prst="rect">
            <a:avLst/>
          </a:prstGeom>
          <a:noFill/>
        </p:spPr>
      </p:pic>
    </p:spTree>
    <p:extLst>
      <p:ext uri="{BB962C8B-B14F-4D97-AF65-F5344CB8AC3E}">
        <p14:creationId xmlns:p14="http://schemas.microsoft.com/office/powerpoint/2010/main" val="287235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088ABABE-5971-495B-8EED-0436CC0BDBB9}"/>
              </a:ext>
            </a:extLst>
          </p:cNvPr>
          <p:cNvPicPr>
            <a:picLocks noChangeAspect="1"/>
          </p:cNvPicPr>
          <p:nvPr/>
        </p:nvPicPr>
        <p:blipFill>
          <a:blip r:embed="rId3"/>
          <a:stretch>
            <a:fillRect/>
          </a:stretch>
        </p:blipFill>
        <p:spPr>
          <a:xfrm>
            <a:off x="1436479" y="140085"/>
            <a:ext cx="9319042" cy="6224759"/>
          </a:xfrm>
          <a:prstGeom prst="rect">
            <a:avLst/>
          </a:prstGeom>
        </p:spPr>
      </p:pic>
      <p:sp>
        <p:nvSpPr>
          <p:cNvPr id="27" name="Tekstvak 26">
            <a:extLst>
              <a:ext uri="{FF2B5EF4-FFF2-40B4-BE49-F238E27FC236}">
                <a16:creationId xmlns:a16="http://schemas.microsoft.com/office/drawing/2014/main" id="{87F20A96-6FBE-4C2C-9404-CC23367193D2}"/>
              </a:ext>
            </a:extLst>
          </p:cNvPr>
          <p:cNvSpPr txBox="1"/>
          <p:nvPr/>
        </p:nvSpPr>
        <p:spPr>
          <a:xfrm>
            <a:off x="9703307" y="120629"/>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Lanxess</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30" name="Titel 1">
            <a:extLst>
              <a:ext uri="{FF2B5EF4-FFF2-40B4-BE49-F238E27FC236}">
                <a16:creationId xmlns:a16="http://schemas.microsoft.com/office/drawing/2014/main" id="{8EC4310C-C336-41B0-9F40-6227BC2C619E}"/>
              </a:ext>
            </a:extLst>
          </p:cNvPr>
          <p:cNvSpPr txBox="1">
            <a:spLocks/>
          </p:cNvSpPr>
          <p:nvPr/>
        </p:nvSpPr>
        <p:spPr>
          <a:xfrm>
            <a:off x="4196878" y="1068408"/>
            <a:ext cx="3798243" cy="2184056"/>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all" spc="700" normalizeH="0" baseline="0" noProof="0" dirty="0" err="1">
                <a:ln>
                  <a:noFill/>
                </a:ln>
                <a:solidFill>
                  <a:srgbClr val="000000"/>
                </a:solidFill>
                <a:effectLst/>
                <a:uLnTx/>
                <a:uFillTx/>
                <a:latin typeface="Tw Cen MT"/>
                <a:ea typeface="+mj-ea"/>
                <a:cs typeface="+mj-cs"/>
              </a:rPr>
              <a:t>Verf</a:t>
            </a:r>
            <a:r>
              <a:rPr kumimoji="0" lang="en-GB" sz="3600" b="1" i="0" u="none" strike="noStrike" kern="1200" cap="all" spc="700" normalizeH="0" baseline="0" noProof="0" dirty="0">
                <a:ln>
                  <a:noFill/>
                </a:ln>
                <a:solidFill>
                  <a:srgbClr val="000000"/>
                </a:solidFill>
                <a:effectLst/>
                <a:uLnTx/>
                <a:uFillTx/>
                <a:latin typeface="Tw Cen MT"/>
                <a:ea typeface="+mj-ea"/>
                <a:cs typeface="+mj-cs"/>
              </a:rPr>
              <a:t> </a:t>
            </a:r>
            <a:r>
              <a:rPr kumimoji="0" lang="en-GB" sz="3600" b="1" i="0" u="none" strike="noStrike" kern="1200" cap="all" spc="700" normalizeH="0" baseline="0" noProof="0" dirty="0" err="1">
                <a:ln>
                  <a:noFill/>
                </a:ln>
                <a:solidFill>
                  <a:srgbClr val="000000"/>
                </a:solidFill>
                <a:effectLst/>
                <a:uLnTx/>
                <a:uFillTx/>
                <a:latin typeface="Tw Cen MT"/>
                <a:ea typeface="+mj-ea"/>
                <a:cs typeface="+mj-cs"/>
              </a:rPr>
              <a:t>maken</a:t>
            </a:r>
            <a:endParaRPr kumimoji="0" lang="en-GB" sz="3600" b="1" i="0" u="none" strike="noStrike" kern="1200" cap="all" spc="700" normalizeH="0" baseline="0" noProof="0" dirty="0">
              <a:ln>
                <a:noFill/>
              </a:ln>
              <a:solidFill>
                <a:srgbClr val="000000"/>
              </a:solidFill>
              <a:effectLst/>
              <a:uLnTx/>
              <a:uFillTx/>
              <a:latin typeface="Tw Cen MT"/>
              <a:ea typeface="+mj-ea"/>
              <a:cs typeface="+mj-cs"/>
            </a:endParaRPr>
          </a:p>
        </p:txBody>
      </p:sp>
      <p:pic>
        <p:nvPicPr>
          <p:cNvPr id="5" name="Afbeelding 4">
            <a:extLst>
              <a:ext uri="{FF2B5EF4-FFF2-40B4-BE49-F238E27FC236}">
                <a16:creationId xmlns:a16="http://schemas.microsoft.com/office/drawing/2014/main" id="{E407CB1B-6FE3-480F-8FA3-5158D9847D41}"/>
              </a:ext>
            </a:extLst>
          </p:cNvPr>
          <p:cNvPicPr/>
          <p:nvPr/>
        </p:nvPicPr>
        <p:blipFill>
          <a:blip r:embed="rId4">
            <a:extLst>
              <a:ext uri="{28A0092B-C50C-407E-A947-70E740481C1C}">
                <a14:useLocalDpi xmlns:a14="http://schemas.microsoft.com/office/drawing/2010/main" val="0"/>
              </a:ext>
            </a:extLst>
          </a:blip>
          <a:srcRect l="-2" t="17461" r="3796" b="16931"/>
          <a:stretch>
            <a:fillRect/>
          </a:stretch>
        </p:blipFill>
        <p:spPr bwMode="auto">
          <a:xfrm>
            <a:off x="16329" y="6118825"/>
            <a:ext cx="885825" cy="542925"/>
          </a:xfrm>
          <a:prstGeom prst="rect">
            <a:avLst/>
          </a:prstGeom>
          <a:noFill/>
        </p:spPr>
      </p:pic>
    </p:spTree>
    <p:extLst>
      <p:ext uri="{BB962C8B-B14F-4D97-AF65-F5344CB8AC3E}">
        <p14:creationId xmlns:p14="http://schemas.microsoft.com/office/powerpoint/2010/main" val="31622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GradientRiseVTI">
  <a:themeElements>
    <a:clrScheme name="AnalogousFromDarkSeedLeftStep">
      <a:dk1>
        <a:srgbClr val="000000"/>
      </a:dk1>
      <a:lt1>
        <a:srgbClr val="FFFFFF"/>
      </a:lt1>
      <a:dk2>
        <a:srgbClr val="351E23"/>
      </a:dk2>
      <a:lt2>
        <a:srgbClr val="E2E5E8"/>
      </a:lt2>
      <a:accent1>
        <a:srgbClr val="E18F25"/>
      </a:accent1>
      <a:accent2>
        <a:srgbClr val="D53317"/>
      </a:accent2>
      <a:accent3>
        <a:srgbClr val="E7295C"/>
      </a:accent3>
      <a:accent4>
        <a:srgbClr val="D5179A"/>
      </a:accent4>
      <a:accent5>
        <a:srgbClr val="D329E7"/>
      </a:accent5>
      <a:accent6>
        <a:srgbClr val="7217D5"/>
      </a:accent6>
      <a:hlink>
        <a:srgbClr val="BF3FB7"/>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ShapesVTI">
  <a:themeElements>
    <a:clrScheme name="AnalogousFromDarkSeedLeftStep">
      <a:dk1>
        <a:srgbClr val="000000"/>
      </a:dk1>
      <a:lt1>
        <a:srgbClr val="FFFFFF"/>
      </a:lt1>
      <a:dk2>
        <a:srgbClr val="1C2831"/>
      </a:dk2>
      <a:lt2>
        <a:srgbClr val="F0F3F2"/>
      </a:lt2>
      <a:accent1>
        <a:srgbClr val="C34D91"/>
      </a:accent1>
      <a:accent2>
        <a:srgbClr val="B13BB1"/>
      </a:accent2>
      <a:accent3>
        <a:srgbClr val="924DC3"/>
      </a:accent3>
      <a:accent4>
        <a:srgbClr val="5642B4"/>
      </a:accent4>
      <a:accent5>
        <a:srgbClr val="4D6AC3"/>
      </a:accent5>
      <a:accent6>
        <a:srgbClr val="3B89B1"/>
      </a:accent6>
      <a:hlink>
        <a:srgbClr val="3F49BF"/>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Breedbeeld</PresentationFormat>
  <Paragraphs>28</Paragraphs>
  <Slides>3</Slides>
  <Notes>3</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vt:i4>
      </vt:variant>
    </vt:vector>
  </HeadingPairs>
  <TitlesOfParts>
    <vt:vector size="9" baseType="lpstr">
      <vt:lpstr>Arial</vt:lpstr>
      <vt:lpstr>Avenir Next LT Pro</vt:lpstr>
      <vt:lpstr>Calibri</vt:lpstr>
      <vt:lpstr>Tw Cen MT</vt:lpstr>
      <vt:lpstr>GradientRiseVTI</vt:lpstr>
      <vt:lpstr>ShapesVTI</vt:lpstr>
      <vt:lpstr>Voordelen van de oceaan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 in de toekomst</dc:title>
  <dc:creator>charlotte beerten</dc:creator>
  <cp:lastModifiedBy>charlotte beerten</cp:lastModifiedBy>
  <cp:revision>73</cp:revision>
  <dcterms:created xsi:type="dcterms:W3CDTF">2021-03-09T14:51:37Z</dcterms:created>
  <dcterms:modified xsi:type="dcterms:W3CDTF">2021-05-22T18:46:45Z</dcterms:modified>
</cp:coreProperties>
</file>